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64" r:id="rId2"/>
    <p:sldId id="257" r:id="rId3"/>
    <p:sldId id="259" r:id="rId4"/>
    <p:sldId id="258" r:id="rId5"/>
    <p:sldId id="263"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3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C347C-85F5-4966-A120-3DE428CF3AF0}" type="datetimeFigureOut">
              <a:rPr lang="en-US" smtClean="0"/>
              <a:t>2/20/2023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9B235-BF69-4156-A6E6-937BB894493D}" type="slidenum">
              <a:rPr lang="en-US" smtClean="0"/>
              <a:t>‹#›</a:t>
            </a:fld>
            <a:endParaRPr lang="en-US"/>
          </a:p>
        </p:txBody>
      </p:sp>
    </p:spTree>
    <p:extLst>
      <p:ext uri="{BB962C8B-B14F-4D97-AF65-F5344CB8AC3E}">
        <p14:creationId xmlns:p14="http://schemas.microsoft.com/office/powerpoint/2010/main" val="306908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BBD77E-88C2-4BBE-8027-01A9CCFF9A68}"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205065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BD77E-88C2-4BBE-8027-01A9CCFF9A68}"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222629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BD77E-88C2-4BBE-8027-01A9CCFF9A68}"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28037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BBD77E-88C2-4BBE-8027-01A9CCFF9A68}"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39478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BD77E-88C2-4BBE-8027-01A9CCFF9A68}" type="datetimeFigureOut">
              <a:rPr lang="en-US" smtClean="0"/>
              <a:t>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401830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BBD77E-88C2-4BBE-8027-01A9CCFF9A68}"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345706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BBD77E-88C2-4BBE-8027-01A9CCFF9A68}" type="datetimeFigureOut">
              <a:rPr lang="en-US" smtClean="0"/>
              <a:t>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4222343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BBD77E-88C2-4BBE-8027-01A9CCFF9A68}" type="datetimeFigureOut">
              <a:rPr lang="en-US" smtClean="0"/>
              <a:t>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96196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BD77E-88C2-4BBE-8027-01A9CCFF9A68}" type="datetimeFigureOut">
              <a:rPr lang="en-US" smtClean="0"/>
              <a:t>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72585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BD77E-88C2-4BBE-8027-01A9CCFF9A68}"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515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BD77E-88C2-4BBE-8027-01A9CCFF9A68}" type="datetimeFigureOut">
              <a:rPr lang="en-US" smtClean="0"/>
              <a:t>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7B14E-140D-4378-991D-743DC1B8BC46}" type="slidenum">
              <a:rPr lang="en-US" smtClean="0"/>
              <a:t>‹#›</a:t>
            </a:fld>
            <a:endParaRPr lang="en-US"/>
          </a:p>
        </p:txBody>
      </p:sp>
    </p:spTree>
    <p:extLst>
      <p:ext uri="{BB962C8B-B14F-4D97-AF65-F5344CB8AC3E}">
        <p14:creationId xmlns:p14="http://schemas.microsoft.com/office/powerpoint/2010/main" val="26397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BD77E-88C2-4BBE-8027-01A9CCFF9A68}" type="datetimeFigureOut">
              <a:rPr lang="en-US" smtClean="0"/>
              <a:t>2/20/2023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7B14E-140D-4378-991D-743DC1B8BC46}" type="slidenum">
              <a:rPr lang="en-US" smtClean="0"/>
              <a:t>‹#›</a:t>
            </a:fld>
            <a:endParaRPr lang="en-US"/>
          </a:p>
        </p:txBody>
      </p:sp>
    </p:spTree>
    <p:extLst>
      <p:ext uri="{BB962C8B-B14F-4D97-AF65-F5344CB8AC3E}">
        <p14:creationId xmlns:p14="http://schemas.microsoft.com/office/powerpoint/2010/main" val="3002047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411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717" y="201824"/>
            <a:ext cx="4490113" cy="3304100"/>
          </a:xfrm>
          <a:prstGeom prst="rect">
            <a:avLst/>
          </a:prstGeom>
        </p:spPr>
      </p:pic>
      <p:sp>
        <p:nvSpPr>
          <p:cNvPr id="3" name="TextBox 2"/>
          <p:cNvSpPr txBox="1"/>
          <p:nvPr/>
        </p:nvSpPr>
        <p:spPr>
          <a:xfrm>
            <a:off x="4744528" y="184753"/>
            <a:ext cx="4247029" cy="5016758"/>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The Gordian Knot was a legend of an unsolvable problem said to have been solved by Alexander the Great in the 4</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century.  This was a large knot said to be impossible to undo, but Alexander cleaved it in two with his sword.  This was meant to show how great Alexander truly was.  He indeed was great, having conquered much of the known world and spreading Greek culture wherever he went.  The legend continues to be used in popular culture was well, such as being a reference for a problem in Star Trek solved by one of the captains to prove how ingenious he his.</a:t>
            </a:r>
          </a:p>
        </p:txBody>
      </p:sp>
      <p:sp>
        <p:nvSpPr>
          <p:cNvPr id="4" name="TextBox 3"/>
          <p:cNvSpPr txBox="1"/>
          <p:nvPr/>
        </p:nvSpPr>
        <p:spPr>
          <a:xfrm>
            <a:off x="151717" y="5586157"/>
            <a:ext cx="8839840" cy="1015663"/>
          </a:xfrm>
          <a:prstGeom prst="rect">
            <a:avLst/>
          </a:prstGeom>
          <a:solidFill>
            <a:schemeClr val="bg1"/>
          </a:solidFill>
        </p:spPr>
        <p:txBody>
          <a:bodyPr wrap="square" rtlCol="0">
            <a:spAutoFit/>
          </a:bodyPr>
          <a:lstStyle/>
          <a:p>
            <a:r>
              <a:rPr lang="en-US" sz="2000" i="1" dirty="0">
                <a:latin typeface="Times New Roman" panose="02020603050405020304" pitchFamily="18" charset="0"/>
                <a:cs typeface="Times New Roman" panose="02020603050405020304" pitchFamily="18" charset="0"/>
              </a:rPr>
              <a:t>Excellent Example: Historically accurate, comprehensive, detailed, </a:t>
            </a:r>
            <a:r>
              <a:rPr lang="en-US" sz="2000" i="1" dirty="0" smtClean="0">
                <a:latin typeface="Times New Roman" panose="02020603050405020304" pitchFamily="18" charset="0"/>
                <a:cs typeface="Times New Roman" panose="02020603050405020304" pitchFamily="18" charset="0"/>
              </a:rPr>
              <a:t>specific, and speaks to the larger significance of Alexander the Great as laid out in lecture.</a:t>
            </a:r>
          </a:p>
          <a:p>
            <a:r>
              <a:rPr lang="en-US" sz="2000" b="1" i="1" dirty="0" smtClean="0">
                <a:latin typeface="Times New Roman" panose="02020603050405020304" pitchFamily="18" charset="0"/>
                <a:cs typeface="Times New Roman" panose="02020603050405020304" pitchFamily="18" charset="0"/>
              </a:rPr>
              <a:t>Complete </a:t>
            </a:r>
            <a:r>
              <a:rPr lang="en-US" sz="2000" b="1" i="1" dirty="0">
                <a:latin typeface="Times New Roman" panose="02020603050405020304" pitchFamily="18" charset="0"/>
                <a:cs typeface="Times New Roman" panose="02020603050405020304" pitchFamily="18" charset="0"/>
              </a:rPr>
              <a:t>Credit (8 points)</a:t>
            </a:r>
          </a:p>
        </p:txBody>
      </p:sp>
    </p:spTree>
    <p:extLst>
      <p:ext uri="{BB962C8B-B14F-4D97-AF65-F5344CB8AC3E}">
        <p14:creationId xmlns:p14="http://schemas.microsoft.com/office/powerpoint/2010/main" val="2014823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950" y="135604"/>
            <a:ext cx="3602724" cy="4237988"/>
          </a:xfrm>
          <a:prstGeom prst="rect">
            <a:avLst/>
          </a:prstGeom>
        </p:spPr>
      </p:pic>
      <p:sp>
        <p:nvSpPr>
          <p:cNvPr id="3" name="TextBox 2"/>
          <p:cNvSpPr txBox="1"/>
          <p:nvPr/>
        </p:nvSpPr>
        <p:spPr>
          <a:xfrm>
            <a:off x="3857624" y="135604"/>
            <a:ext cx="5107782" cy="4770537"/>
          </a:xfrm>
          <a:prstGeom prst="rect">
            <a:avLst/>
          </a:prstGeom>
          <a:solidFill>
            <a:schemeClr val="bg1"/>
          </a:solidFill>
        </p:spPr>
        <p:txBody>
          <a:bodyPr wrap="square" rtlCol="0">
            <a:spAutoFit/>
          </a:bodyPr>
          <a:lstStyle/>
          <a:p>
            <a:r>
              <a:rPr lang="en-US" sz="1900" dirty="0">
                <a:ln w="0"/>
                <a:latin typeface="Times New Roman" panose="02020603050405020304" pitchFamily="18" charset="0"/>
                <a:cs typeface="Times New Roman" panose="02020603050405020304" pitchFamily="18" charset="0"/>
              </a:rPr>
              <a:t>The tale of the Gordian Knot is a story from the ancient world that in the middle of this city, there was this large knot tied together that was thought to be unsolvable. The story went however, that the person who solves the unsolvable puzzle of the Gordian knot would go on to conquer the world. Though this knot seemed unsolvable who knew that one swift cut from the blade of Alexander the Great would do the trick. Although we have no idea how true this story is, the importance of it is clear. Alexander the Great was able to conquer much of what at the time was the known world which is historically great not even mentioning the age he was. The story serves as a metaphor for his overwhelming ability to conquer and control what was thought to be impossible.</a:t>
            </a:r>
          </a:p>
        </p:txBody>
      </p:sp>
      <p:sp>
        <p:nvSpPr>
          <p:cNvPr id="4" name="TextBox 3"/>
          <p:cNvSpPr txBox="1"/>
          <p:nvPr/>
        </p:nvSpPr>
        <p:spPr>
          <a:xfrm>
            <a:off x="136950" y="5365105"/>
            <a:ext cx="8828456" cy="1323439"/>
          </a:xfrm>
          <a:prstGeom prst="rect">
            <a:avLst/>
          </a:prstGeom>
          <a:solidFill>
            <a:schemeClr val="bg1"/>
          </a:solidFill>
        </p:spPr>
        <p:txBody>
          <a:bodyPr wrap="square" rtlCol="0">
            <a:spAutoFit/>
          </a:bodyPr>
          <a:lstStyle/>
          <a:p>
            <a:r>
              <a:rPr lang="en-US" sz="2000" i="1" dirty="0">
                <a:latin typeface="Times New Roman" panose="02020603050405020304" pitchFamily="18" charset="0"/>
                <a:cs typeface="Times New Roman" panose="02020603050405020304" pitchFamily="18" charset="0"/>
              </a:rPr>
              <a:t>Medium Example: The student has a good sense of the story and its </a:t>
            </a:r>
            <a:r>
              <a:rPr lang="en-US" sz="2000" i="1" dirty="0" smtClean="0">
                <a:latin typeface="Times New Roman" panose="02020603050405020304" pitchFamily="18" charset="0"/>
                <a:cs typeface="Times New Roman" panose="02020603050405020304" pitchFamily="18" charset="0"/>
              </a:rPr>
              <a:t>significance as a metaphor for Alexander’s genius, </a:t>
            </a:r>
            <a:r>
              <a:rPr lang="en-US" sz="2000" i="1" dirty="0">
                <a:latin typeface="Times New Roman" panose="02020603050405020304" pitchFamily="18" charset="0"/>
                <a:cs typeface="Times New Roman" panose="02020603050405020304" pitchFamily="18" charset="0"/>
              </a:rPr>
              <a:t>but does not provide larger historical details or </a:t>
            </a:r>
            <a:r>
              <a:rPr lang="en-US" sz="2000" i="1" dirty="0" smtClean="0">
                <a:latin typeface="Times New Roman" panose="02020603050405020304" pitchFamily="18" charset="0"/>
                <a:cs typeface="Times New Roman" panose="02020603050405020304" pitchFamily="18" charset="0"/>
              </a:rPr>
              <a:t>context</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(e.g., when, where, etc.)</a:t>
            </a:r>
            <a:endParaRPr lang="en-US" sz="2000"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Partial Credit (5-6 points)</a:t>
            </a:r>
          </a:p>
        </p:txBody>
      </p:sp>
    </p:spTree>
    <p:extLst>
      <p:ext uri="{BB962C8B-B14F-4D97-AF65-F5344CB8AC3E}">
        <p14:creationId xmlns:p14="http://schemas.microsoft.com/office/powerpoint/2010/main" val="3112246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65" y="600619"/>
            <a:ext cx="4655627" cy="2200538"/>
          </a:xfrm>
          <a:prstGeom prst="rect">
            <a:avLst/>
          </a:prstGeom>
        </p:spPr>
      </p:pic>
      <p:sp>
        <p:nvSpPr>
          <p:cNvPr id="3" name="TextBox 2"/>
          <p:cNvSpPr txBox="1"/>
          <p:nvPr/>
        </p:nvSpPr>
        <p:spPr>
          <a:xfrm>
            <a:off x="5011947" y="600619"/>
            <a:ext cx="3903453" cy="2554545"/>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The Gordian Knot was a supposedly quite large, very complicated knot Alexander the Great encountered during one of his conquests.  It is said whoever solves the knot by untying was destined to rule.  After hearing this, Alexander promptly cut it in half with his sword.</a:t>
            </a:r>
          </a:p>
        </p:txBody>
      </p:sp>
      <p:sp>
        <p:nvSpPr>
          <p:cNvPr id="4" name="TextBox 3"/>
          <p:cNvSpPr txBox="1"/>
          <p:nvPr/>
        </p:nvSpPr>
        <p:spPr>
          <a:xfrm>
            <a:off x="235550" y="5194180"/>
            <a:ext cx="8740235" cy="1323439"/>
          </a:xfrm>
          <a:prstGeom prst="rect">
            <a:avLst/>
          </a:prstGeom>
          <a:solidFill>
            <a:schemeClr val="bg1"/>
          </a:solidFill>
        </p:spPr>
        <p:txBody>
          <a:bodyPr wrap="square" rtlCol="0">
            <a:spAutoFit/>
          </a:bodyPr>
          <a:lstStyle/>
          <a:p>
            <a:r>
              <a:rPr lang="en-US" sz="2000" i="1" dirty="0">
                <a:latin typeface="Times New Roman" panose="02020603050405020304" pitchFamily="18" charset="0"/>
                <a:cs typeface="Times New Roman" panose="02020603050405020304" pitchFamily="18" charset="0"/>
              </a:rPr>
              <a:t>Medium Example: Again, the student has a sense of the ID, but </a:t>
            </a:r>
            <a:r>
              <a:rPr lang="en-US" sz="2000" i="1" dirty="0" smtClean="0">
                <a:latin typeface="Times New Roman" panose="02020603050405020304" pitchFamily="18" charset="0"/>
                <a:cs typeface="Times New Roman" panose="02020603050405020304" pitchFamily="18" charset="0"/>
              </a:rPr>
              <a:t>the </a:t>
            </a:r>
            <a:r>
              <a:rPr lang="en-US" sz="2000" i="1" dirty="0">
                <a:latin typeface="Times New Roman" panose="02020603050405020304" pitchFamily="18" charset="0"/>
                <a:cs typeface="Times New Roman" panose="02020603050405020304" pitchFamily="18" charset="0"/>
              </a:rPr>
              <a:t>response is lacking </a:t>
            </a:r>
            <a:r>
              <a:rPr lang="en-US" sz="2000" i="1" dirty="0" smtClean="0">
                <a:latin typeface="Times New Roman" panose="02020603050405020304" pitchFamily="18" charset="0"/>
                <a:cs typeface="Times New Roman" panose="02020603050405020304" pitchFamily="18" charset="0"/>
              </a:rPr>
              <a:t>historical </a:t>
            </a:r>
            <a:r>
              <a:rPr lang="en-US" sz="2000" i="1" dirty="0">
                <a:latin typeface="Times New Roman" panose="02020603050405020304" pitchFamily="18" charset="0"/>
                <a:cs typeface="Times New Roman" panose="02020603050405020304" pitchFamily="18" charset="0"/>
              </a:rPr>
              <a:t>details and context and does not speak to any larger points </a:t>
            </a:r>
            <a:r>
              <a:rPr lang="en-US" sz="2000" i="1" dirty="0" smtClean="0">
                <a:latin typeface="Times New Roman" panose="02020603050405020304" pitchFamily="18" charset="0"/>
                <a:cs typeface="Times New Roman" panose="02020603050405020304" pitchFamily="18" charset="0"/>
              </a:rPr>
              <a:t>from lecture about its significance.  </a:t>
            </a:r>
            <a:endParaRPr lang="en-US" sz="2000"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Partial Credit (4-5 points)</a:t>
            </a:r>
          </a:p>
        </p:txBody>
      </p:sp>
    </p:spTree>
    <p:extLst>
      <p:ext uri="{BB962C8B-B14F-4D97-AF65-F5344CB8AC3E}">
        <p14:creationId xmlns:p14="http://schemas.microsoft.com/office/powerpoint/2010/main" val="97576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40" y="719071"/>
            <a:ext cx="5385989" cy="1056282"/>
          </a:xfrm>
          <a:prstGeom prst="rect">
            <a:avLst/>
          </a:prstGeom>
        </p:spPr>
      </p:pic>
      <p:sp>
        <p:nvSpPr>
          <p:cNvPr id="3" name="TextBox 2"/>
          <p:cNvSpPr txBox="1"/>
          <p:nvPr/>
        </p:nvSpPr>
        <p:spPr>
          <a:xfrm>
            <a:off x="5855179" y="713524"/>
            <a:ext cx="3055908" cy="1061829"/>
          </a:xfrm>
          <a:prstGeom prst="rect">
            <a:avLst/>
          </a:prstGeom>
          <a:solidFill>
            <a:schemeClr val="bg1"/>
          </a:solidFill>
        </p:spPr>
        <p:txBody>
          <a:bodyPr wrap="square" rtlCol="0">
            <a:spAutoFit/>
          </a:bodyPr>
          <a:lstStyle/>
          <a:p>
            <a:r>
              <a:rPr lang="en-US" sz="2100" dirty="0">
                <a:latin typeface="Times New Roman" panose="02020603050405020304" pitchFamily="18" charset="0"/>
                <a:cs typeface="Times New Roman" panose="02020603050405020304" pitchFamily="18" charset="0"/>
              </a:rPr>
              <a:t>Knot that Alexander the Great sliced with his sword.</a:t>
            </a:r>
          </a:p>
        </p:txBody>
      </p:sp>
      <p:sp>
        <p:nvSpPr>
          <p:cNvPr id="4" name="TextBox 3"/>
          <p:cNvSpPr txBox="1"/>
          <p:nvPr/>
        </p:nvSpPr>
        <p:spPr>
          <a:xfrm>
            <a:off x="300340" y="5137178"/>
            <a:ext cx="8453315" cy="1323439"/>
          </a:xfrm>
          <a:prstGeom prst="rect">
            <a:avLst/>
          </a:prstGeom>
          <a:solidFill>
            <a:schemeClr val="bg1"/>
          </a:solidFill>
        </p:spPr>
        <p:txBody>
          <a:bodyPr wrap="square" rtlCol="0">
            <a:spAutoFit/>
          </a:bodyPr>
          <a:lstStyle/>
          <a:p>
            <a:r>
              <a:rPr lang="en-US" sz="2000" i="1" dirty="0">
                <a:latin typeface="Times New Roman" panose="02020603050405020304" pitchFamily="18" charset="0"/>
                <a:cs typeface="Times New Roman" panose="02020603050405020304" pitchFamily="18" charset="0"/>
              </a:rPr>
              <a:t>Poor Example: </a:t>
            </a:r>
            <a:r>
              <a:rPr lang="en-US" sz="2000" i="1" dirty="0" smtClean="0">
                <a:latin typeface="Times New Roman" panose="02020603050405020304" pitchFamily="18" charset="0"/>
                <a:cs typeface="Times New Roman" panose="02020603050405020304" pitchFamily="18" charset="0"/>
              </a:rPr>
              <a:t>While what the student writes is technically accurate</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the response is not comprehensive, detailed, </a:t>
            </a:r>
            <a:r>
              <a:rPr lang="en-US" sz="2000" i="1" dirty="0">
                <a:latin typeface="Times New Roman" panose="02020603050405020304" pitchFamily="18" charset="0"/>
                <a:cs typeface="Times New Roman" panose="02020603050405020304" pitchFamily="18" charset="0"/>
              </a:rPr>
              <a:t>or </a:t>
            </a:r>
            <a:r>
              <a:rPr lang="en-US" sz="2000" i="1" dirty="0" smtClean="0">
                <a:latin typeface="Times New Roman" panose="02020603050405020304" pitchFamily="18" charset="0"/>
                <a:cs typeface="Times New Roman" panose="02020603050405020304" pitchFamily="18" charset="0"/>
              </a:rPr>
              <a:t>specific, nor does it speak to </a:t>
            </a:r>
            <a:r>
              <a:rPr lang="en-US" sz="2000" i="1" dirty="0">
                <a:latin typeface="Times New Roman" panose="02020603050405020304" pitchFamily="18" charset="0"/>
                <a:cs typeface="Times New Roman" panose="02020603050405020304" pitchFamily="18" charset="0"/>
              </a:rPr>
              <a:t>any larger points </a:t>
            </a:r>
            <a:r>
              <a:rPr lang="en-US" sz="2000" i="1" dirty="0" smtClean="0">
                <a:latin typeface="Times New Roman" panose="02020603050405020304" pitchFamily="18" charset="0"/>
                <a:cs typeface="Times New Roman" panose="02020603050405020304" pitchFamily="18" charset="0"/>
              </a:rPr>
              <a:t>from lecture about its significance.</a:t>
            </a:r>
            <a:endParaRPr lang="en-US" sz="2000" i="1"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Minimal Credit (1-2 points)</a:t>
            </a:r>
          </a:p>
        </p:txBody>
      </p:sp>
    </p:spTree>
    <p:extLst>
      <p:ext uri="{BB962C8B-B14F-4D97-AF65-F5344CB8AC3E}">
        <p14:creationId xmlns:p14="http://schemas.microsoft.com/office/powerpoint/2010/main" val="902951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49" y="720960"/>
            <a:ext cx="4870346" cy="1107996"/>
          </a:xfrm>
          <a:prstGeom prst="rect">
            <a:avLst/>
          </a:prstGeom>
        </p:spPr>
      </p:pic>
      <p:sp>
        <p:nvSpPr>
          <p:cNvPr id="3" name="TextBox 2"/>
          <p:cNvSpPr txBox="1"/>
          <p:nvPr/>
        </p:nvSpPr>
        <p:spPr>
          <a:xfrm>
            <a:off x="5149972" y="720960"/>
            <a:ext cx="3824418" cy="1107996"/>
          </a:xfrm>
          <a:prstGeom prst="rect">
            <a:avLst/>
          </a:prstGeom>
          <a:solidFill>
            <a:schemeClr val="bg1"/>
          </a:solidFill>
        </p:spPr>
        <p:txBody>
          <a:bodyPr wrap="square" rtlCol="0">
            <a:spAutoFit/>
          </a:bodyPr>
          <a:lstStyle/>
          <a:p>
            <a:r>
              <a:rPr lang="en-US" sz="2200" dirty="0">
                <a:latin typeface="Times New Roman" panose="02020603050405020304" pitchFamily="18" charset="0"/>
                <a:cs typeface="Times New Roman" panose="02020603050405020304" pitchFamily="18" charset="0"/>
              </a:rPr>
              <a:t>Gordian Knot was the knot tied with the sword Julius Caesar used before his assassination.</a:t>
            </a:r>
          </a:p>
        </p:txBody>
      </p:sp>
      <p:sp>
        <p:nvSpPr>
          <p:cNvPr id="4" name="TextBox 3"/>
          <p:cNvSpPr txBox="1"/>
          <p:nvPr/>
        </p:nvSpPr>
        <p:spPr>
          <a:xfrm>
            <a:off x="189047" y="5074637"/>
            <a:ext cx="8785343" cy="1446550"/>
          </a:xfrm>
          <a:prstGeom prst="rect">
            <a:avLst/>
          </a:prstGeom>
          <a:solidFill>
            <a:schemeClr val="bg1"/>
          </a:solidFill>
        </p:spPr>
        <p:txBody>
          <a:bodyPr wrap="square" rtlCol="0">
            <a:spAutoFit/>
          </a:bodyPr>
          <a:lstStyle/>
          <a:p>
            <a:r>
              <a:rPr lang="en-US" sz="2200" i="1" dirty="0">
                <a:latin typeface="Times New Roman" panose="02020603050405020304" pitchFamily="18" charset="0"/>
                <a:cs typeface="Times New Roman" panose="02020603050405020304" pitchFamily="18" charset="0"/>
              </a:rPr>
              <a:t>Poor Example: The student knows that the story involves a </a:t>
            </a:r>
            <a:r>
              <a:rPr lang="en-US" sz="2200" i="1" dirty="0" smtClean="0">
                <a:latin typeface="Times New Roman" panose="02020603050405020304" pitchFamily="18" charset="0"/>
                <a:cs typeface="Times New Roman" panose="02020603050405020304" pitchFamily="18" charset="0"/>
              </a:rPr>
              <a:t>sword . . . but </a:t>
            </a:r>
            <a:r>
              <a:rPr lang="en-US" sz="2200" i="1" dirty="0">
                <a:latin typeface="Times New Roman" panose="02020603050405020304" pitchFamily="18" charset="0"/>
                <a:cs typeface="Times New Roman" panose="02020603050405020304" pitchFamily="18" charset="0"/>
              </a:rPr>
              <a:t>is mixing </a:t>
            </a:r>
            <a:r>
              <a:rPr lang="en-US" sz="2200" i="1" dirty="0" smtClean="0">
                <a:latin typeface="Times New Roman" panose="02020603050405020304" pitchFamily="18" charset="0"/>
                <a:cs typeface="Times New Roman" panose="02020603050405020304" pitchFamily="18" charset="0"/>
              </a:rPr>
              <a:t>up the </a:t>
            </a:r>
            <a:r>
              <a:rPr lang="en-US" sz="2200" i="1" dirty="0">
                <a:latin typeface="Times New Roman" panose="02020603050405020304" pitchFamily="18" charset="0"/>
                <a:cs typeface="Times New Roman" panose="02020603050405020304" pitchFamily="18" charset="0"/>
              </a:rPr>
              <a:t>term </a:t>
            </a:r>
            <a:r>
              <a:rPr lang="en-US" sz="2200" i="1" dirty="0" smtClean="0">
                <a:latin typeface="Times New Roman" panose="02020603050405020304" pitchFamily="18" charset="0"/>
                <a:cs typeface="Times New Roman" panose="02020603050405020304" pitchFamily="18" charset="0"/>
              </a:rPr>
              <a:t>with </a:t>
            </a:r>
            <a:r>
              <a:rPr lang="en-US" sz="2200" i="1" dirty="0">
                <a:latin typeface="Times New Roman" panose="02020603050405020304" pitchFamily="18" charset="0"/>
                <a:cs typeface="Times New Roman" panose="02020603050405020304" pitchFamily="18" charset="0"/>
              </a:rPr>
              <a:t>material from other lectures (e.g., Julius </a:t>
            </a:r>
            <a:r>
              <a:rPr lang="en-US" sz="2200" i="1" dirty="0" smtClean="0">
                <a:latin typeface="Times New Roman" panose="02020603050405020304" pitchFamily="18" charset="0"/>
                <a:cs typeface="Times New Roman" panose="02020603050405020304" pitchFamily="18" charset="0"/>
              </a:rPr>
              <a:t>Caesar) and otherwise </a:t>
            </a:r>
            <a:r>
              <a:rPr lang="en-US" sz="2200" i="1" dirty="0">
                <a:latin typeface="Times New Roman" panose="02020603050405020304" pitchFamily="18" charset="0"/>
                <a:cs typeface="Times New Roman" panose="02020603050405020304" pitchFamily="18" charset="0"/>
              </a:rPr>
              <a:t>at a loss to </a:t>
            </a:r>
            <a:r>
              <a:rPr lang="en-US" sz="2200" i="1" dirty="0" smtClean="0">
                <a:latin typeface="Times New Roman" panose="02020603050405020304" pitchFamily="18" charset="0"/>
                <a:cs typeface="Times New Roman" panose="02020603050405020304" pitchFamily="18" charset="0"/>
              </a:rPr>
              <a:t>provide any information that is relevant.</a:t>
            </a:r>
            <a:endParaRPr lang="en-US" sz="2200" i="1" dirty="0">
              <a:latin typeface="Times New Roman" panose="02020603050405020304" pitchFamily="18" charset="0"/>
              <a:cs typeface="Times New Roman" panose="02020603050405020304" pitchFamily="18" charset="0"/>
            </a:endParaRPr>
          </a:p>
          <a:p>
            <a:r>
              <a:rPr lang="en-US" sz="2200" b="1" i="1" dirty="0" smtClean="0">
                <a:latin typeface="Times New Roman" panose="02020603050405020304" pitchFamily="18" charset="0"/>
                <a:cs typeface="Times New Roman" panose="02020603050405020304" pitchFamily="18" charset="0"/>
              </a:rPr>
              <a:t>No Credit</a:t>
            </a:r>
            <a:endParaRPr lang="en-US"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968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TotalTime>
  <Words>553</Words>
  <Application>Microsoft Office PowerPoint</Application>
  <PresentationFormat>On-screen Show (4:3)</PresentationFormat>
  <Paragraphs>15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 Myrup</dc:creator>
  <cp:lastModifiedBy>EL Myrup</cp:lastModifiedBy>
  <cp:revision>22</cp:revision>
  <dcterms:created xsi:type="dcterms:W3CDTF">2021-09-28T16:41:44Z</dcterms:created>
  <dcterms:modified xsi:type="dcterms:W3CDTF">2023-02-20T16:45:16Z</dcterms:modified>
</cp:coreProperties>
</file>